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Nunito"/>
      <p:regular r:id="rId18"/>
      <p:bold r:id="rId19"/>
      <p:italic r:id="rId20"/>
      <p:boldItalic r:id="rId21"/>
    </p:embeddedFont>
    <p:embeddedFont>
      <p:font typeface="Montserrat"/>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3EAC51-8CF8-4701-85F4-CDC7769CAA78}">
  <a:tblStyle styleId="{4E3EAC51-8CF8-4701-85F4-CDC7769CAA7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Montserrat-regular.fntdata"/><Relationship Id="rId21" Type="http://schemas.openxmlformats.org/officeDocument/2006/relationships/font" Target="fonts/Nuni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avenPro-regular.fntdata"/><Relationship Id="rId25" Type="http://schemas.openxmlformats.org/officeDocument/2006/relationships/font" Target="fonts/Montserrat-boldItalic.fntdata"/><Relationship Id="rId27"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667b669e0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667b669e0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667b669e0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667b669e0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667b669e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667b669e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667b669e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667b669e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667b669e0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667b669e0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667b669e0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667b669e0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667b669e0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667b669e0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667b669e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667b669e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667b669e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667b669e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667b669e0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667b669e0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6414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400"/>
              <a:t>AGILE  TEAM</a:t>
            </a:r>
            <a:endParaRPr sz="54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by Jay Patil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2"/>
          <p:cNvSpPr txBox="1"/>
          <p:nvPr/>
        </p:nvSpPr>
        <p:spPr>
          <a:xfrm>
            <a:off x="242050" y="313775"/>
            <a:ext cx="53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Charts &amp; Graphs for BitBucket</a:t>
            </a:r>
            <a:endParaRPr b="1">
              <a:latin typeface="Nunito"/>
              <a:ea typeface="Nunito"/>
              <a:cs typeface="Nunito"/>
              <a:sym typeface="Nunito"/>
            </a:endParaRPr>
          </a:p>
        </p:txBody>
      </p:sp>
      <p:pic>
        <p:nvPicPr>
          <p:cNvPr id="360" name="Google Shape;360;p22"/>
          <p:cNvPicPr preferRelativeResize="0"/>
          <p:nvPr/>
        </p:nvPicPr>
        <p:blipFill>
          <a:blip r:embed="rId3">
            <a:alphaModFix/>
          </a:blip>
          <a:stretch>
            <a:fillRect/>
          </a:stretch>
        </p:blipFill>
        <p:spPr>
          <a:xfrm>
            <a:off x="242050" y="713975"/>
            <a:ext cx="3780849" cy="1554074"/>
          </a:xfrm>
          <a:prstGeom prst="rect">
            <a:avLst/>
          </a:prstGeom>
          <a:noFill/>
          <a:ln>
            <a:noFill/>
          </a:ln>
        </p:spPr>
      </p:pic>
      <p:pic>
        <p:nvPicPr>
          <p:cNvPr id="361" name="Google Shape;361;p22"/>
          <p:cNvPicPr preferRelativeResize="0"/>
          <p:nvPr/>
        </p:nvPicPr>
        <p:blipFill>
          <a:blip r:embed="rId4">
            <a:alphaModFix/>
          </a:blip>
          <a:stretch>
            <a:fillRect/>
          </a:stretch>
        </p:blipFill>
        <p:spPr>
          <a:xfrm>
            <a:off x="4751300" y="627525"/>
            <a:ext cx="4124626" cy="1640524"/>
          </a:xfrm>
          <a:prstGeom prst="rect">
            <a:avLst/>
          </a:prstGeom>
          <a:noFill/>
          <a:ln>
            <a:noFill/>
          </a:ln>
        </p:spPr>
      </p:pic>
      <p:sp>
        <p:nvSpPr>
          <p:cNvPr id="362" name="Google Shape;362;p22"/>
          <p:cNvSpPr txBox="1"/>
          <p:nvPr/>
        </p:nvSpPr>
        <p:spPr>
          <a:xfrm>
            <a:off x="280425" y="2678200"/>
            <a:ext cx="36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Tempo Timesheet</a:t>
            </a:r>
            <a:endParaRPr b="1">
              <a:latin typeface="Nunito"/>
              <a:ea typeface="Nunito"/>
              <a:cs typeface="Nunito"/>
              <a:sym typeface="Nunito"/>
            </a:endParaRPr>
          </a:p>
        </p:txBody>
      </p:sp>
      <p:pic>
        <p:nvPicPr>
          <p:cNvPr id="363" name="Google Shape;363;p22"/>
          <p:cNvPicPr preferRelativeResize="0"/>
          <p:nvPr/>
        </p:nvPicPr>
        <p:blipFill>
          <a:blip r:embed="rId5">
            <a:alphaModFix/>
          </a:blip>
          <a:stretch>
            <a:fillRect/>
          </a:stretch>
        </p:blipFill>
        <p:spPr>
          <a:xfrm>
            <a:off x="280425" y="3193673"/>
            <a:ext cx="3704100" cy="1698325"/>
          </a:xfrm>
          <a:prstGeom prst="rect">
            <a:avLst/>
          </a:prstGeom>
          <a:noFill/>
          <a:ln>
            <a:noFill/>
          </a:ln>
        </p:spPr>
      </p:pic>
      <p:sp>
        <p:nvSpPr>
          <p:cNvPr id="364" name="Google Shape;364;p22"/>
          <p:cNvSpPr txBox="1"/>
          <p:nvPr/>
        </p:nvSpPr>
        <p:spPr>
          <a:xfrm>
            <a:off x="4751300" y="2633375"/>
            <a:ext cx="38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Aha! Roadmaps for JIRA</a:t>
            </a:r>
            <a:endParaRPr b="1">
              <a:latin typeface="Nunito"/>
              <a:ea typeface="Nunito"/>
              <a:cs typeface="Nunito"/>
              <a:sym typeface="Nunito"/>
            </a:endParaRPr>
          </a:p>
        </p:txBody>
      </p:sp>
      <p:pic>
        <p:nvPicPr>
          <p:cNvPr id="365" name="Google Shape;365;p22"/>
          <p:cNvPicPr preferRelativeResize="0"/>
          <p:nvPr/>
        </p:nvPicPr>
        <p:blipFill>
          <a:blip r:embed="rId6">
            <a:alphaModFix/>
          </a:blip>
          <a:stretch>
            <a:fillRect/>
          </a:stretch>
        </p:blipFill>
        <p:spPr>
          <a:xfrm>
            <a:off x="4751300" y="3046226"/>
            <a:ext cx="4065802" cy="1845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pic>
        <p:nvPicPr>
          <p:cNvPr id="370" name="Google Shape;370;p23"/>
          <p:cNvPicPr preferRelativeResize="0"/>
          <p:nvPr/>
        </p:nvPicPr>
        <p:blipFill>
          <a:blip r:embed="rId4">
            <a:alphaModFix/>
          </a:blip>
          <a:stretch>
            <a:fillRect/>
          </a:stretch>
        </p:blipFill>
        <p:spPr>
          <a:xfrm>
            <a:off x="6591324" y="2992325"/>
            <a:ext cx="2471026" cy="2043598"/>
          </a:xfrm>
          <a:prstGeom prst="rect">
            <a:avLst/>
          </a:prstGeom>
          <a:noFill/>
          <a:ln>
            <a:noFill/>
          </a:ln>
        </p:spPr>
      </p:pic>
      <p:sp>
        <p:nvSpPr>
          <p:cNvPr id="371" name="Google Shape;371;p23"/>
          <p:cNvSpPr txBox="1"/>
          <p:nvPr/>
        </p:nvSpPr>
        <p:spPr>
          <a:xfrm flipH="1" rot="350866">
            <a:off x="92320" y="1210030"/>
            <a:ext cx="8989480" cy="6773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“Learn from yesterday, live for today, hope for tomorrow. The important thing is not to stop questioning.”</a:t>
            </a:r>
            <a:endParaRPr/>
          </a:p>
        </p:txBody>
      </p:sp>
      <p:sp>
        <p:nvSpPr>
          <p:cNvPr id="372" name="Google Shape;372;p23"/>
          <p:cNvSpPr txBox="1"/>
          <p:nvPr/>
        </p:nvSpPr>
        <p:spPr>
          <a:xfrm flipH="1" rot="-1735063">
            <a:off x="-204" y="2191601"/>
            <a:ext cx="3000291" cy="6772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“Change will be incremental and take time.”</a:t>
            </a:r>
            <a:endParaRPr/>
          </a:p>
        </p:txBody>
      </p:sp>
      <p:sp>
        <p:nvSpPr>
          <p:cNvPr id="373" name="Google Shape;373;p23"/>
          <p:cNvSpPr txBox="1"/>
          <p:nvPr/>
        </p:nvSpPr>
        <p:spPr>
          <a:xfrm flipH="1" rot="256698">
            <a:off x="25" y="3592812"/>
            <a:ext cx="2999959" cy="11696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“If you adopt only one agile practice let it be retrospectives. Everything else will follow.”</a:t>
            </a:r>
            <a:endParaRPr/>
          </a:p>
        </p:txBody>
      </p:sp>
      <p:sp>
        <p:nvSpPr>
          <p:cNvPr id="374" name="Google Shape;374;p23"/>
          <p:cNvSpPr txBox="1"/>
          <p:nvPr/>
        </p:nvSpPr>
        <p:spPr>
          <a:xfrm flipH="1" rot="313255">
            <a:off x="3000132" y="302518"/>
            <a:ext cx="5874974" cy="67719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“In any given moment we have two options: to step forward into growth or to step back into safety.”</a:t>
            </a:r>
            <a:endParaRPr/>
          </a:p>
        </p:txBody>
      </p:sp>
      <p:sp>
        <p:nvSpPr>
          <p:cNvPr id="375" name="Google Shape;375;p23"/>
          <p:cNvSpPr txBox="1"/>
          <p:nvPr/>
        </p:nvSpPr>
        <p:spPr>
          <a:xfrm flipH="1" rot="367993">
            <a:off x="2558478" y="2735399"/>
            <a:ext cx="3099944" cy="6771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Failure is not fatal, but failure to change might be.”</a:t>
            </a:r>
            <a:endParaRPr/>
          </a:p>
        </p:txBody>
      </p:sp>
      <p:sp>
        <p:nvSpPr>
          <p:cNvPr id="376" name="Google Shape;376;p23"/>
          <p:cNvSpPr txBox="1"/>
          <p:nvPr/>
        </p:nvSpPr>
        <p:spPr>
          <a:xfrm rot="-1063378">
            <a:off x="3018451" y="4094117"/>
            <a:ext cx="2565248" cy="677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“Intelligence is the ability to adapt to change.”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nvSpPr>
        <p:spPr>
          <a:xfrm>
            <a:off x="0" y="0"/>
            <a:ext cx="9144000" cy="51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7B7B93"/>
                </a:solidFill>
              </a:rPr>
              <a:t>        </a:t>
            </a:r>
            <a:r>
              <a:rPr b="1" lang="en" sz="1800" u="sng">
                <a:solidFill>
                  <a:srgbClr val="7B7B93"/>
                </a:solidFill>
              </a:rPr>
              <a:t>Objectives of Agile Team</a:t>
            </a:r>
            <a:br>
              <a:rPr b="1" lang="en" sz="1600"/>
            </a:br>
            <a:endParaRPr b="1" sz="1800" u="sng">
              <a:solidFill>
                <a:srgbClr val="7B7B93"/>
              </a:solidFill>
            </a:endParaRPr>
          </a:p>
          <a:p>
            <a:pPr indent="0" lvl="0" marL="0" rtl="0" algn="l">
              <a:lnSpc>
                <a:spcPct val="115000"/>
              </a:lnSpc>
              <a:spcBef>
                <a:spcPts val="0"/>
              </a:spcBef>
              <a:spcAft>
                <a:spcPts val="0"/>
              </a:spcAft>
              <a:buNone/>
            </a:pPr>
            <a:r>
              <a:rPr b="1" lang="en" sz="1300">
                <a:solidFill>
                  <a:srgbClr val="7B7B93"/>
                </a:solidFill>
              </a:rPr>
              <a:t>1 -</a:t>
            </a:r>
            <a:r>
              <a:rPr b="1" lang="en" sz="1100"/>
              <a:t> </a:t>
            </a:r>
            <a:r>
              <a:rPr b="1" lang="en" sz="1300">
                <a:solidFill>
                  <a:srgbClr val="7B7B93"/>
                </a:solidFill>
              </a:rPr>
              <a:t>Individuals and interactions over processes and tools</a:t>
            </a:r>
            <a:endParaRPr b="1" sz="1300">
              <a:solidFill>
                <a:srgbClr val="7B7B93"/>
              </a:solidFill>
            </a:endParaRPr>
          </a:p>
          <a:p>
            <a:pPr indent="0" lvl="0" marL="0" rtl="0" algn="l">
              <a:lnSpc>
                <a:spcPct val="115000"/>
              </a:lnSpc>
              <a:spcBef>
                <a:spcPts val="0"/>
              </a:spcBef>
              <a:spcAft>
                <a:spcPts val="0"/>
              </a:spcAft>
              <a:buNone/>
            </a:pPr>
            <a:r>
              <a:rPr lang="en" sz="1300">
                <a:solidFill>
                  <a:srgbClr val="7B7B93"/>
                </a:solidFill>
              </a:rPr>
              <a:t>The first value emphasizes teamwork and communication.Tools are an important part of software development, but making great software depends much more on teamwork, regardless of the tools the team may use.</a:t>
            </a:r>
            <a:br>
              <a:rPr lang="en" sz="1300">
                <a:solidFill>
                  <a:srgbClr val="7B7B93"/>
                </a:solidFill>
              </a:rPr>
            </a:br>
            <a:endParaRPr sz="1300">
              <a:solidFill>
                <a:srgbClr val="7B7B93"/>
              </a:solidFill>
            </a:endParaRPr>
          </a:p>
          <a:p>
            <a:pPr indent="0" lvl="0" marL="0" rtl="0" algn="l">
              <a:lnSpc>
                <a:spcPct val="115000"/>
              </a:lnSpc>
              <a:spcBef>
                <a:spcPts val="0"/>
              </a:spcBef>
              <a:spcAft>
                <a:spcPts val="0"/>
              </a:spcAft>
              <a:buNone/>
            </a:pPr>
            <a:r>
              <a:rPr b="1" lang="en" sz="1300">
                <a:solidFill>
                  <a:srgbClr val="7B7B93"/>
                </a:solidFill>
              </a:rPr>
              <a:t>2 - Working software over comprehensive documentation</a:t>
            </a:r>
            <a:endParaRPr b="1" sz="1300">
              <a:solidFill>
                <a:srgbClr val="7B7B93"/>
              </a:solidFill>
            </a:endParaRPr>
          </a:p>
          <a:p>
            <a:pPr indent="0" lvl="0" marL="0" rtl="0" algn="l">
              <a:lnSpc>
                <a:spcPct val="115000"/>
              </a:lnSpc>
              <a:spcBef>
                <a:spcPts val="0"/>
              </a:spcBef>
              <a:spcAft>
                <a:spcPts val="0"/>
              </a:spcAft>
              <a:buNone/>
            </a:pPr>
            <a:r>
              <a:rPr lang="en" sz="1300">
                <a:solidFill>
                  <a:srgbClr val="7B7B93"/>
                </a:solidFill>
              </a:rPr>
              <a:t>The main goal of software development is to develop software that offers business benefits rather than extensive documentation.</a:t>
            </a:r>
            <a:endParaRPr sz="1300">
              <a:solidFill>
                <a:srgbClr val="7B7B93"/>
              </a:solidFill>
            </a:endParaRPr>
          </a:p>
          <a:p>
            <a:pPr indent="0" lvl="0" marL="0" rtl="0" algn="l">
              <a:lnSpc>
                <a:spcPct val="115000"/>
              </a:lnSpc>
              <a:spcBef>
                <a:spcPts val="0"/>
              </a:spcBef>
              <a:spcAft>
                <a:spcPts val="0"/>
              </a:spcAft>
              <a:buNone/>
            </a:pPr>
            <a:r>
              <a:t/>
            </a:r>
            <a:endParaRPr sz="1300">
              <a:solidFill>
                <a:srgbClr val="7B7B93"/>
              </a:solidFill>
            </a:endParaRPr>
          </a:p>
          <a:p>
            <a:pPr indent="0" lvl="0" marL="0" rtl="0" algn="l">
              <a:lnSpc>
                <a:spcPct val="115000"/>
              </a:lnSpc>
              <a:spcBef>
                <a:spcPts val="0"/>
              </a:spcBef>
              <a:spcAft>
                <a:spcPts val="0"/>
              </a:spcAft>
              <a:buNone/>
            </a:pPr>
            <a:r>
              <a:rPr b="1" lang="en" sz="1300">
                <a:solidFill>
                  <a:srgbClr val="7B7B93"/>
                </a:solidFill>
              </a:rPr>
              <a:t>3 - Customer collaboration over contract negotiation</a:t>
            </a:r>
            <a:endParaRPr b="1" sz="1300">
              <a:solidFill>
                <a:srgbClr val="7B7B93"/>
              </a:solidFill>
            </a:endParaRPr>
          </a:p>
          <a:p>
            <a:pPr indent="0" lvl="0" marL="0" rtl="0" algn="l">
              <a:lnSpc>
                <a:spcPct val="115000"/>
              </a:lnSpc>
              <a:spcBef>
                <a:spcPts val="0"/>
              </a:spcBef>
              <a:spcAft>
                <a:spcPts val="0"/>
              </a:spcAft>
              <a:buNone/>
            </a:pPr>
            <a:r>
              <a:rPr lang="en" sz="1300">
                <a:solidFill>
                  <a:srgbClr val="7B7B93"/>
                </a:solidFill>
              </a:rPr>
              <a:t>Development teams must work closely and communicate with their customers frequently. By listening to and getting feedback, teams will understand what all stakeholders really want.</a:t>
            </a:r>
            <a:endParaRPr sz="1300">
              <a:solidFill>
                <a:srgbClr val="7B7B93"/>
              </a:solidFill>
            </a:endParaRPr>
          </a:p>
          <a:p>
            <a:pPr indent="0" lvl="0" marL="0" rtl="0" algn="l">
              <a:lnSpc>
                <a:spcPct val="115000"/>
              </a:lnSpc>
              <a:spcBef>
                <a:spcPts val="0"/>
              </a:spcBef>
              <a:spcAft>
                <a:spcPts val="0"/>
              </a:spcAft>
              <a:buNone/>
            </a:pPr>
            <a:r>
              <a:t/>
            </a:r>
            <a:endParaRPr sz="1300">
              <a:solidFill>
                <a:srgbClr val="7B7B93"/>
              </a:solidFill>
            </a:endParaRPr>
          </a:p>
          <a:p>
            <a:pPr indent="0" lvl="0" marL="0" rtl="0" algn="l">
              <a:lnSpc>
                <a:spcPct val="115000"/>
              </a:lnSpc>
              <a:spcBef>
                <a:spcPts val="0"/>
              </a:spcBef>
              <a:spcAft>
                <a:spcPts val="0"/>
              </a:spcAft>
              <a:buNone/>
            </a:pPr>
            <a:r>
              <a:rPr b="1" lang="en" sz="1300">
                <a:solidFill>
                  <a:srgbClr val="7B7B93"/>
                </a:solidFill>
              </a:rPr>
              <a:t>4 - Responding to change over following a plan</a:t>
            </a:r>
            <a:endParaRPr b="1" sz="1300">
              <a:solidFill>
                <a:srgbClr val="7B7B93"/>
              </a:solidFill>
            </a:endParaRPr>
          </a:p>
          <a:p>
            <a:pPr indent="0" lvl="0" marL="0" rtl="0" algn="l">
              <a:lnSpc>
                <a:spcPct val="115000"/>
              </a:lnSpc>
              <a:spcBef>
                <a:spcPts val="0"/>
              </a:spcBef>
              <a:spcAft>
                <a:spcPts val="0"/>
              </a:spcAft>
              <a:buNone/>
            </a:pPr>
            <a:r>
              <a:rPr lang="en" sz="1300">
                <a:solidFill>
                  <a:srgbClr val="7B7B93"/>
                </a:solidFill>
              </a:rPr>
              <a:t>Changes are a reality in Software development, a reality that your Software process should reflect. A project plan must be flexible enough to change, as the situation demands.</a:t>
            </a:r>
            <a:endParaRPr sz="1300">
              <a:solidFill>
                <a:srgbClr val="7B7B93"/>
              </a:solidFill>
            </a:endParaRPr>
          </a:p>
          <a:p>
            <a:pPr indent="0" lvl="0" marL="0" rtl="0" algn="l">
              <a:lnSpc>
                <a:spcPct val="115000"/>
              </a:lnSpc>
              <a:spcBef>
                <a:spcPts val="0"/>
              </a:spcBef>
              <a:spcAft>
                <a:spcPts val="0"/>
              </a:spcAft>
              <a:buNone/>
            </a:pPr>
            <a:r>
              <a:t/>
            </a:r>
            <a:endParaRPr sz="1300">
              <a:solidFill>
                <a:srgbClr val="7B7B93"/>
              </a:solidFill>
            </a:endParaRPr>
          </a:p>
          <a:p>
            <a:pPr indent="0" lvl="0" marL="0" rtl="0" algn="l">
              <a:lnSpc>
                <a:spcPct val="115000"/>
              </a:lnSpc>
              <a:spcBef>
                <a:spcPts val="0"/>
              </a:spcBef>
              <a:spcAft>
                <a:spcPts val="0"/>
              </a:spcAft>
              <a:buNone/>
            </a:pPr>
            <a:r>
              <a:rPr lang="en" sz="1300">
                <a:solidFill>
                  <a:srgbClr val="7B7B93"/>
                </a:solidFill>
              </a:rPr>
              <a:t>            </a:t>
            </a:r>
            <a:r>
              <a:rPr b="1" lang="en" sz="1300">
                <a:solidFill>
                  <a:srgbClr val="7B7B93"/>
                </a:solidFill>
              </a:rPr>
              <a:t>       With the collective points above the Agile team should be able to communicate with the other two teams seamlessly to achieve the goal of releasing the scalable payment microservice in stipulated timeline &amp; quality.</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nvSpPr>
        <p:spPr>
          <a:xfrm>
            <a:off x="0" y="661150"/>
            <a:ext cx="9144000" cy="44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34343"/>
                </a:solidFill>
                <a:latin typeface="Verdana"/>
                <a:ea typeface="Verdana"/>
                <a:cs typeface="Verdana"/>
                <a:sym typeface="Verdana"/>
              </a:rPr>
              <a:t>Tech Lead</a:t>
            </a:r>
            <a:r>
              <a:rPr b="1" lang="en" sz="1200">
                <a:solidFill>
                  <a:srgbClr val="434343"/>
                </a:solidFill>
                <a:highlight>
                  <a:srgbClr val="FFFFFF"/>
                </a:highlight>
                <a:latin typeface="Verdana"/>
                <a:ea typeface="Verdana"/>
                <a:cs typeface="Verdana"/>
                <a:sym typeface="Verdana"/>
              </a:rPr>
              <a:t> -</a:t>
            </a:r>
            <a:r>
              <a:rPr b="1" lang="en" sz="1200">
                <a:solidFill>
                  <a:srgbClr val="030303"/>
                </a:solidFill>
                <a:highlight>
                  <a:srgbClr val="FFFFFF"/>
                </a:highlight>
                <a:latin typeface="Verdana"/>
                <a:ea typeface="Verdana"/>
                <a:cs typeface="Verdana"/>
                <a:sym typeface="Verdana"/>
              </a:rPr>
              <a:t> </a:t>
            </a:r>
            <a:br>
              <a:rPr lang="en" sz="1200">
                <a:solidFill>
                  <a:srgbClr val="030303"/>
                </a:solidFill>
                <a:highlight>
                  <a:srgbClr val="FFFFFF"/>
                </a:highlight>
                <a:latin typeface="Verdana"/>
                <a:ea typeface="Verdana"/>
                <a:cs typeface="Verdana"/>
                <a:sym typeface="Verdana"/>
              </a:rPr>
            </a:br>
            <a:r>
              <a:rPr lang="en" sz="1200">
                <a:solidFill>
                  <a:srgbClr val="030303"/>
                </a:solidFill>
                <a:highlight>
                  <a:srgbClr val="FFFFFF"/>
                </a:highlight>
                <a:latin typeface="Verdana"/>
                <a:ea typeface="Verdana"/>
                <a:cs typeface="Verdana"/>
                <a:sym typeface="Verdana"/>
              </a:rPr>
              <a:t>Tech Leads are responsible for managing technical aspects of software development flow in a specific context or team. It's crucial to a good tech lead to ensure the success of delivered solutions. In other words, tech leads are software engineers that enable the team to work with quality</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lang="en" sz="1200">
                <a:solidFill>
                  <a:srgbClr val="434343"/>
                </a:solidFill>
                <a:latin typeface="Verdana"/>
                <a:ea typeface="Verdana"/>
                <a:cs typeface="Verdana"/>
                <a:sym typeface="Verdana"/>
              </a:rPr>
              <a:t>Developer</a:t>
            </a:r>
            <a:r>
              <a:rPr b="1" lang="en" sz="1200">
                <a:solidFill>
                  <a:srgbClr val="030303"/>
                </a:solidFill>
                <a:highlight>
                  <a:srgbClr val="FFFFFF"/>
                </a:highlight>
                <a:latin typeface="Verdana"/>
                <a:ea typeface="Verdana"/>
                <a:cs typeface="Verdana"/>
                <a:sym typeface="Verdana"/>
              </a:rPr>
              <a:t> - </a:t>
            </a:r>
            <a:br>
              <a:rPr lang="en" sz="1200">
                <a:solidFill>
                  <a:srgbClr val="030303"/>
                </a:solidFill>
                <a:highlight>
                  <a:srgbClr val="FFFFFF"/>
                </a:highlight>
                <a:latin typeface="Verdana"/>
                <a:ea typeface="Verdana"/>
                <a:cs typeface="Verdana"/>
                <a:sym typeface="Verdana"/>
              </a:rPr>
            </a:br>
            <a:r>
              <a:rPr lang="en" sz="1200">
                <a:solidFill>
                  <a:srgbClr val="030303"/>
                </a:solidFill>
                <a:highlight>
                  <a:srgbClr val="FFFFFF"/>
                </a:highlight>
                <a:latin typeface="Verdana"/>
                <a:ea typeface="Verdana"/>
                <a:cs typeface="Verdana"/>
                <a:sym typeface="Verdana"/>
              </a:rPr>
              <a:t>Agile developers take responsibility for estimating, planning and managing all tasks and report on progress. Software quality. The Agile developer is also responsible for the quality of the software he/she produces.</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lang="en" sz="1200">
                <a:solidFill>
                  <a:srgbClr val="434343"/>
                </a:solidFill>
                <a:latin typeface="Verdana"/>
                <a:ea typeface="Verdana"/>
                <a:cs typeface="Verdana"/>
                <a:sym typeface="Verdana"/>
              </a:rPr>
              <a:t>QA Engineer - </a:t>
            </a:r>
            <a:br>
              <a:rPr lang="en" sz="1200">
                <a:solidFill>
                  <a:srgbClr val="030303"/>
                </a:solidFill>
                <a:latin typeface="Verdana"/>
                <a:ea typeface="Verdana"/>
                <a:cs typeface="Verdana"/>
                <a:sym typeface="Verdana"/>
              </a:rPr>
            </a:br>
            <a:r>
              <a:rPr lang="en" sz="1200">
                <a:solidFill>
                  <a:srgbClr val="030303"/>
                </a:solidFill>
                <a:highlight>
                  <a:srgbClr val="FFFFFF"/>
                </a:highlight>
                <a:latin typeface="Verdana"/>
                <a:ea typeface="Verdana"/>
                <a:cs typeface="Verdana"/>
                <a:sym typeface="Verdana"/>
              </a:rPr>
              <a:t>QA helps to proactively address issues and potential bugs within an application during the development cycles. It can also help address functionality, performance, or security issues</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1200">
              <a:solidFill>
                <a:srgbClr val="030303"/>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lang="en" sz="1200">
                <a:solidFill>
                  <a:srgbClr val="434343"/>
                </a:solidFill>
                <a:latin typeface="Verdana"/>
                <a:ea typeface="Verdana"/>
                <a:cs typeface="Verdana"/>
                <a:sym typeface="Verdana"/>
              </a:rPr>
              <a:t>DevOps Engineer</a:t>
            </a:r>
            <a:r>
              <a:rPr b="1" lang="en" sz="1300">
                <a:solidFill>
                  <a:srgbClr val="666666"/>
                </a:solidFill>
              </a:rPr>
              <a:t> - </a:t>
            </a:r>
            <a:br>
              <a:rPr lang="en" sz="1300">
                <a:solidFill>
                  <a:srgbClr val="7B7B93"/>
                </a:solidFill>
              </a:rPr>
            </a:br>
            <a:r>
              <a:rPr lang="en" sz="1200">
                <a:solidFill>
                  <a:srgbClr val="030303"/>
                </a:solidFill>
                <a:latin typeface="Verdana"/>
                <a:ea typeface="Verdana"/>
                <a:cs typeface="Verdana"/>
                <a:sym typeface="Verdana"/>
              </a:rPr>
              <a:t>The role of a devOps engineer combines aspects of a technical role and an IT operations role. While engineers are likely to be involved with coding, and a knowledge of coding languages and principles is required to find problems and build solutions, this is not the primary role of a devOps engineer</a:t>
            </a:r>
            <a:endParaRPr sz="1200">
              <a:solidFill>
                <a:srgbClr val="030303"/>
              </a:solidFill>
              <a:latin typeface="Verdana"/>
              <a:ea typeface="Verdana"/>
              <a:cs typeface="Verdana"/>
              <a:sym typeface="Verdana"/>
            </a:endParaRPr>
          </a:p>
          <a:p>
            <a:pPr indent="0" lvl="0" marL="0" rtl="0" algn="l">
              <a:lnSpc>
                <a:spcPct val="115000"/>
              </a:lnSpc>
              <a:spcBef>
                <a:spcPts val="0"/>
              </a:spcBef>
              <a:spcAft>
                <a:spcPts val="0"/>
              </a:spcAft>
              <a:buNone/>
            </a:pPr>
            <a:r>
              <a:t/>
            </a:r>
            <a:endParaRPr sz="1200">
              <a:solidFill>
                <a:srgbClr val="030303"/>
              </a:solidFill>
              <a:latin typeface="Verdana"/>
              <a:ea typeface="Verdana"/>
              <a:cs typeface="Verdana"/>
              <a:sym typeface="Verdana"/>
            </a:endParaRPr>
          </a:p>
          <a:p>
            <a:pPr indent="0" lvl="0" marL="0" rtl="0" algn="l">
              <a:lnSpc>
                <a:spcPct val="115000"/>
              </a:lnSpc>
              <a:spcBef>
                <a:spcPts val="0"/>
              </a:spcBef>
              <a:spcAft>
                <a:spcPts val="0"/>
              </a:spcAft>
              <a:buNone/>
            </a:pPr>
            <a:r>
              <a:rPr b="1" lang="en" sz="1200">
                <a:solidFill>
                  <a:srgbClr val="434343"/>
                </a:solidFill>
                <a:latin typeface="Verdana"/>
                <a:ea typeface="Verdana"/>
                <a:cs typeface="Verdana"/>
                <a:sym typeface="Verdana"/>
              </a:rPr>
              <a:t>Support Engineer</a:t>
            </a:r>
            <a:r>
              <a:rPr b="1" lang="en" sz="1300">
                <a:solidFill>
                  <a:srgbClr val="434343"/>
                </a:solidFill>
              </a:rPr>
              <a:t> - </a:t>
            </a:r>
            <a:br>
              <a:rPr lang="en" sz="1300">
                <a:solidFill>
                  <a:srgbClr val="7B7B93"/>
                </a:solidFill>
              </a:rPr>
            </a:br>
            <a:r>
              <a:rPr lang="en" sz="1200">
                <a:solidFill>
                  <a:srgbClr val="444545"/>
                </a:solidFill>
                <a:latin typeface="Verdana"/>
                <a:ea typeface="Verdana"/>
                <a:cs typeface="Verdana"/>
                <a:sym typeface="Verdana"/>
              </a:rPr>
              <a:t>Document and escalate more complex issues to higher level technical teams internally and externally</a:t>
            </a:r>
            <a:endParaRPr sz="1200">
              <a:latin typeface="Verdana"/>
              <a:ea typeface="Verdana"/>
              <a:cs typeface="Verdana"/>
              <a:sym typeface="Verdana"/>
            </a:endParaRPr>
          </a:p>
        </p:txBody>
      </p:sp>
      <p:sp>
        <p:nvSpPr>
          <p:cNvPr id="289" name="Google Shape;289;p15"/>
          <p:cNvSpPr txBox="1"/>
          <p:nvPr/>
        </p:nvSpPr>
        <p:spPr>
          <a:xfrm>
            <a:off x="336200" y="112050"/>
            <a:ext cx="6813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666666"/>
                </a:solidFill>
                <a:latin typeface="Nunito"/>
                <a:ea typeface="Nunito"/>
                <a:cs typeface="Nunito"/>
                <a:sym typeface="Nunito"/>
              </a:rPr>
              <a:t>Responsibilities of Roles in Agile</a:t>
            </a:r>
            <a:endParaRPr b="1" sz="1700" u="sng">
              <a:solidFill>
                <a:srgbClr val="666666"/>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nvSpPr>
        <p:spPr>
          <a:xfrm>
            <a:off x="571500" y="638725"/>
            <a:ext cx="7653600" cy="4082700"/>
          </a:xfrm>
          <a:prstGeom prst="rect">
            <a:avLst/>
          </a:prstGeom>
          <a:noFill/>
          <a:ln>
            <a:noFill/>
          </a:ln>
        </p:spPr>
        <p:txBody>
          <a:bodyPr anchorCtr="0" anchor="t" bIns="91425" lIns="91425" spcFirstLastPara="1" rIns="91425" wrap="square" tIns="91425">
            <a:spAutoFit/>
          </a:bodyPr>
          <a:lstStyle/>
          <a:p>
            <a:pPr indent="0" lvl="0" marL="381000" rtl="0" algn="l">
              <a:lnSpc>
                <a:spcPct val="115000"/>
              </a:lnSpc>
              <a:spcBef>
                <a:spcPts val="600"/>
              </a:spcBef>
              <a:spcAft>
                <a:spcPts val="0"/>
              </a:spcAft>
              <a:buNone/>
            </a:pPr>
            <a:r>
              <a:rPr b="1" lang="en" sz="1700">
                <a:highlight>
                  <a:srgbClr val="FFFFFF"/>
                </a:highlight>
                <a:latin typeface="Montserrat"/>
                <a:ea typeface="Montserrat"/>
                <a:cs typeface="Montserrat"/>
                <a:sym typeface="Montserrat"/>
              </a:rPr>
              <a:t>The Agile team as a whole is accountable for the project results. However in case of team outside the Scrum a RACI matrix/chart is recommended.</a:t>
            </a:r>
            <a:endParaRPr b="1" sz="1700">
              <a:highlight>
                <a:srgbClr val="FFFFFF"/>
              </a:highlight>
              <a:latin typeface="Montserrat"/>
              <a:ea typeface="Montserrat"/>
              <a:cs typeface="Montserrat"/>
              <a:sym typeface="Montserrat"/>
            </a:endParaRPr>
          </a:p>
          <a:p>
            <a:pPr indent="0" lvl="0" marL="381000" rtl="0" algn="l">
              <a:lnSpc>
                <a:spcPct val="115000"/>
              </a:lnSpc>
              <a:spcBef>
                <a:spcPts val="600"/>
              </a:spcBef>
              <a:spcAft>
                <a:spcPts val="0"/>
              </a:spcAft>
              <a:buNone/>
            </a:pPr>
            <a:r>
              <a:t/>
            </a:r>
            <a:endParaRPr b="1" sz="1700">
              <a:highlight>
                <a:srgbClr val="FFFFFF"/>
              </a:highlight>
              <a:latin typeface="Montserrat"/>
              <a:ea typeface="Montserrat"/>
              <a:cs typeface="Montserrat"/>
              <a:sym typeface="Montserrat"/>
            </a:endParaRPr>
          </a:p>
          <a:p>
            <a:pPr indent="0" lvl="0" marL="381000" rtl="0" algn="l">
              <a:lnSpc>
                <a:spcPct val="115000"/>
              </a:lnSpc>
              <a:spcBef>
                <a:spcPts val="600"/>
              </a:spcBef>
              <a:spcAft>
                <a:spcPts val="0"/>
              </a:spcAft>
              <a:buNone/>
            </a:pPr>
            <a:r>
              <a:rPr b="1" lang="en" sz="1700">
                <a:highlight>
                  <a:srgbClr val="FFFFFF"/>
                </a:highlight>
                <a:latin typeface="Montserrat"/>
                <a:ea typeface="Montserrat"/>
                <a:cs typeface="Montserrat"/>
                <a:sym typeface="Montserrat"/>
              </a:rPr>
              <a:t>RACI chart helps to clarify roles and responsibilities in cross-functional/departmental projects and processes</a:t>
            </a:r>
            <a:r>
              <a:rPr lang="en" sz="1050">
                <a:highlight>
                  <a:srgbClr val="FFFFFF"/>
                </a:highlight>
                <a:latin typeface="Verdana"/>
                <a:ea typeface="Verdana"/>
                <a:cs typeface="Verdana"/>
                <a:sym typeface="Verdana"/>
              </a:rPr>
              <a:t>.</a:t>
            </a:r>
            <a:endParaRPr b="1" sz="1700">
              <a:highlight>
                <a:srgbClr val="FFFFFF"/>
              </a:highlight>
              <a:latin typeface="Montserrat"/>
              <a:ea typeface="Montserrat"/>
              <a:cs typeface="Montserrat"/>
              <a:sym typeface="Montserrat"/>
            </a:endParaRPr>
          </a:p>
          <a:p>
            <a:pPr indent="0" lvl="0" marL="0" rtl="0" algn="l">
              <a:lnSpc>
                <a:spcPct val="115000"/>
              </a:lnSpc>
              <a:spcBef>
                <a:spcPts val="600"/>
              </a:spcBef>
              <a:spcAft>
                <a:spcPts val="0"/>
              </a:spcAft>
              <a:buNone/>
            </a:pPr>
            <a:r>
              <a:t/>
            </a:r>
            <a:endParaRPr sz="1100"/>
          </a:p>
          <a:p>
            <a:pPr indent="0" lvl="0" marL="0" rtl="0" algn="l">
              <a:lnSpc>
                <a:spcPct val="115000"/>
              </a:lnSpc>
              <a:spcBef>
                <a:spcPts val="0"/>
              </a:spcBef>
              <a:spcAft>
                <a:spcPts val="0"/>
              </a:spcAft>
              <a:buNone/>
            </a:pPr>
            <a:r>
              <a:rPr lang="en" sz="1100"/>
              <a:t>          </a:t>
            </a:r>
            <a:r>
              <a:rPr b="1" lang="en" sz="1500">
                <a:solidFill>
                  <a:srgbClr val="FF0000"/>
                </a:solidFill>
              </a:rPr>
              <a:t>R</a:t>
            </a:r>
            <a:r>
              <a:rPr b="1" lang="en" sz="1500"/>
              <a:t> - Responsible</a:t>
            </a:r>
            <a:endParaRPr b="1" sz="1500"/>
          </a:p>
          <a:p>
            <a:pPr indent="0" lvl="0" marL="0" rtl="0" algn="l">
              <a:lnSpc>
                <a:spcPct val="115000"/>
              </a:lnSpc>
              <a:spcBef>
                <a:spcPts val="0"/>
              </a:spcBef>
              <a:spcAft>
                <a:spcPts val="0"/>
              </a:spcAft>
              <a:buNone/>
            </a:pPr>
            <a:r>
              <a:rPr b="1" lang="en" sz="1500"/>
              <a:t>       </a:t>
            </a:r>
            <a:r>
              <a:rPr b="1" lang="en" sz="1500">
                <a:solidFill>
                  <a:srgbClr val="FF0000"/>
                </a:solidFill>
              </a:rPr>
              <a:t>A</a:t>
            </a:r>
            <a:r>
              <a:rPr b="1" lang="en" sz="1500"/>
              <a:t> - Accountable</a:t>
            </a:r>
            <a:endParaRPr b="1" sz="1500"/>
          </a:p>
          <a:p>
            <a:pPr indent="0" lvl="0" marL="0" rtl="0" algn="l">
              <a:lnSpc>
                <a:spcPct val="115000"/>
              </a:lnSpc>
              <a:spcBef>
                <a:spcPts val="0"/>
              </a:spcBef>
              <a:spcAft>
                <a:spcPts val="0"/>
              </a:spcAft>
              <a:buNone/>
            </a:pPr>
            <a:r>
              <a:rPr b="1" lang="en" sz="1500"/>
              <a:t>       </a:t>
            </a:r>
            <a:r>
              <a:rPr b="1" lang="en" sz="1500">
                <a:solidFill>
                  <a:srgbClr val="FF0000"/>
                </a:solidFill>
              </a:rPr>
              <a:t>C</a:t>
            </a:r>
            <a:r>
              <a:rPr b="1" lang="en" sz="1500"/>
              <a:t> - Consulted</a:t>
            </a:r>
            <a:endParaRPr b="1" sz="1500"/>
          </a:p>
          <a:p>
            <a:pPr indent="0" lvl="0" marL="0" rtl="0" algn="l">
              <a:lnSpc>
                <a:spcPct val="115000"/>
              </a:lnSpc>
              <a:spcBef>
                <a:spcPts val="0"/>
              </a:spcBef>
              <a:spcAft>
                <a:spcPts val="0"/>
              </a:spcAft>
              <a:buNone/>
            </a:pPr>
            <a:r>
              <a:rPr b="1" lang="en" sz="1500"/>
              <a:t>        </a:t>
            </a:r>
            <a:r>
              <a:rPr b="1" lang="en" sz="1500">
                <a:solidFill>
                  <a:srgbClr val="FF0000"/>
                </a:solidFill>
              </a:rPr>
              <a:t>I</a:t>
            </a:r>
            <a:r>
              <a:rPr b="1" lang="en" sz="1500"/>
              <a:t>  -  Informed</a:t>
            </a:r>
            <a:endParaRPr b="1" sz="1500"/>
          </a:p>
          <a:p>
            <a:pPr indent="0" lvl="0" marL="0" rtl="0" algn="l">
              <a:lnSpc>
                <a:spcPct val="115000"/>
              </a:lnSpc>
              <a:spcBef>
                <a:spcPts val="0"/>
              </a:spcBef>
              <a:spcAft>
                <a:spcPts val="0"/>
              </a:spcAft>
              <a:buNone/>
            </a:pPr>
            <a:br>
              <a:rPr lang="en" sz="1100"/>
            </a:br>
            <a:endParaRPr sz="1100"/>
          </a:p>
          <a:p>
            <a:pPr indent="0" lvl="0" marL="0" rtl="0" algn="l">
              <a:spcBef>
                <a:spcPts val="0"/>
              </a:spcBef>
              <a:spcAft>
                <a:spcPts val="0"/>
              </a:spcAft>
              <a:buNone/>
            </a:pPr>
            <a:r>
              <a:t/>
            </a:r>
            <a:endParaRPr>
              <a:latin typeface="Nunito"/>
              <a:ea typeface="Nunito"/>
              <a:cs typeface="Nunito"/>
              <a:sym typeface="Nunito"/>
            </a:endParaRPr>
          </a:p>
        </p:txBody>
      </p:sp>
      <p:pic>
        <p:nvPicPr>
          <p:cNvPr id="295" name="Google Shape;295;p16"/>
          <p:cNvPicPr preferRelativeResize="0"/>
          <p:nvPr/>
        </p:nvPicPr>
        <p:blipFill>
          <a:blip r:embed="rId3">
            <a:alphaModFix/>
          </a:blip>
          <a:stretch>
            <a:fillRect/>
          </a:stretch>
        </p:blipFill>
        <p:spPr>
          <a:xfrm>
            <a:off x="5815850" y="2631375"/>
            <a:ext cx="3235950" cy="242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aphicFrame>
        <p:nvGraphicFramePr>
          <p:cNvPr id="300" name="Google Shape;300;p17"/>
          <p:cNvGraphicFramePr/>
          <p:nvPr/>
        </p:nvGraphicFramePr>
        <p:xfrm>
          <a:off x="127150" y="981625"/>
          <a:ext cx="3000000" cy="3000000"/>
        </p:xfrm>
        <a:graphic>
          <a:graphicData uri="http://schemas.openxmlformats.org/drawingml/2006/table">
            <a:tbl>
              <a:tblPr>
                <a:noFill/>
                <a:tableStyleId>{4E3EAC51-8CF8-4701-85F4-CDC7769CAA78}</a:tableStyleId>
              </a:tblPr>
              <a:tblGrid>
                <a:gridCol w="2290500"/>
                <a:gridCol w="1238125"/>
                <a:gridCol w="1238125"/>
                <a:gridCol w="1460975"/>
                <a:gridCol w="1423850"/>
                <a:gridCol w="1238125"/>
              </a:tblGrid>
              <a:tr h="10196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Release Planning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
                        <a:t>Sprint Kick Off</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
                        <a:t>Sprint Execution - Delivery</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
                        <a:t>Sprint End Acceptance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
                        <a:t>Release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430825">
                <a:tc>
                  <a:txBody>
                    <a:bodyPr/>
                    <a:lstStyle/>
                    <a:p>
                      <a:pPr indent="0" lvl="0" marL="0" rtl="0" algn="ctr">
                        <a:lnSpc>
                          <a:spcPct val="115000"/>
                        </a:lnSpc>
                        <a:spcBef>
                          <a:spcPts val="0"/>
                        </a:spcBef>
                        <a:spcAft>
                          <a:spcPts val="0"/>
                        </a:spcAft>
                        <a:buNone/>
                      </a:pPr>
                      <a:r>
                        <a:rPr lang="en"/>
                        <a:t>Product Owner</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0825">
                <a:tc>
                  <a:txBody>
                    <a:bodyPr/>
                    <a:lstStyle/>
                    <a:p>
                      <a:pPr indent="0" lvl="0" marL="0" rtl="0" algn="ctr">
                        <a:lnSpc>
                          <a:spcPct val="115000"/>
                        </a:lnSpc>
                        <a:spcBef>
                          <a:spcPts val="0"/>
                        </a:spcBef>
                        <a:spcAft>
                          <a:spcPts val="0"/>
                        </a:spcAft>
                        <a:buNone/>
                      </a:pPr>
                      <a:r>
                        <a:rPr lang="en"/>
                        <a:t>Team Lead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0825">
                <a:tc>
                  <a:txBody>
                    <a:bodyPr/>
                    <a:lstStyle/>
                    <a:p>
                      <a:pPr indent="0" lvl="0" marL="0" rtl="0" algn="ctr">
                        <a:lnSpc>
                          <a:spcPct val="115000"/>
                        </a:lnSpc>
                        <a:spcBef>
                          <a:spcPts val="0"/>
                        </a:spcBef>
                        <a:spcAft>
                          <a:spcPts val="0"/>
                        </a:spcAft>
                        <a:buNone/>
                      </a:pPr>
                      <a:r>
                        <a:rPr lang="en"/>
                        <a:t>Scrum Master</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0825">
                <a:tc>
                  <a:txBody>
                    <a:bodyPr/>
                    <a:lstStyle/>
                    <a:p>
                      <a:pPr indent="0" lvl="0" marL="0" rtl="0" algn="ctr">
                        <a:lnSpc>
                          <a:spcPct val="115000"/>
                        </a:lnSpc>
                        <a:spcBef>
                          <a:spcPts val="0"/>
                        </a:spcBef>
                        <a:spcAft>
                          <a:spcPts val="0"/>
                        </a:spcAft>
                        <a:buNone/>
                      </a:pPr>
                      <a:r>
                        <a:rPr lang="en"/>
                        <a:t>Scrum Team Member</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0825">
                <a:tc>
                  <a:txBody>
                    <a:bodyPr/>
                    <a:lstStyle/>
                    <a:p>
                      <a:pPr indent="0" lvl="0" marL="0" rtl="0" algn="ctr">
                        <a:lnSpc>
                          <a:spcPct val="115000"/>
                        </a:lnSpc>
                        <a:spcBef>
                          <a:spcPts val="0"/>
                        </a:spcBef>
                        <a:spcAft>
                          <a:spcPts val="0"/>
                        </a:spcAft>
                        <a:buNone/>
                      </a:pPr>
                      <a:r>
                        <a:rPr lang="en"/>
                        <a:t>Ops Manager</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t>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1" name="Google Shape;301;p17"/>
          <p:cNvSpPr txBox="1"/>
          <p:nvPr/>
        </p:nvSpPr>
        <p:spPr>
          <a:xfrm>
            <a:off x="762000" y="4303050"/>
            <a:ext cx="7844100" cy="40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Nunito"/>
                <a:ea typeface="Nunito"/>
                <a:cs typeface="Nunito"/>
                <a:sym typeface="Nunito"/>
              </a:rPr>
              <a:t>                                        R = Responsible, A = Accountable, C = Consulted &amp; I = Informed</a:t>
            </a:r>
            <a:endParaRPr b="1">
              <a:latin typeface="Nunito"/>
              <a:ea typeface="Nunito"/>
              <a:cs typeface="Nunito"/>
              <a:sym typeface="Nunito"/>
            </a:endParaRPr>
          </a:p>
        </p:txBody>
      </p:sp>
      <p:sp>
        <p:nvSpPr>
          <p:cNvPr id="302" name="Google Shape;302;p17"/>
          <p:cNvSpPr/>
          <p:nvPr/>
        </p:nvSpPr>
        <p:spPr>
          <a:xfrm>
            <a:off x="1311075" y="1266250"/>
            <a:ext cx="10533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324975" y="1411950"/>
            <a:ext cx="179400" cy="44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txBox="1"/>
          <p:nvPr/>
        </p:nvSpPr>
        <p:spPr>
          <a:xfrm>
            <a:off x="127150" y="1056550"/>
            <a:ext cx="7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Roles</a:t>
            </a:r>
            <a:endParaRPr b="1">
              <a:solidFill>
                <a:srgbClr val="FF0000"/>
              </a:solidFill>
              <a:latin typeface="Nunito"/>
              <a:ea typeface="Nunito"/>
              <a:cs typeface="Nunito"/>
              <a:sym typeface="Nunito"/>
            </a:endParaRPr>
          </a:p>
        </p:txBody>
      </p:sp>
      <p:sp>
        <p:nvSpPr>
          <p:cNvPr id="305" name="Google Shape;305;p17"/>
          <p:cNvSpPr txBox="1"/>
          <p:nvPr/>
        </p:nvSpPr>
        <p:spPr>
          <a:xfrm>
            <a:off x="1344700" y="1367125"/>
            <a:ext cx="9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Nunito"/>
                <a:ea typeface="Nunito"/>
                <a:cs typeface="Nunito"/>
                <a:sym typeface="Nunito"/>
              </a:rPr>
              <a:t>Process</a:t>
            </a:r>
            <a:endParaRPr b="1">
              <a:solidFill>
                <a:srgbClr val="FF0000"/>
              </a:solidFill>
              <a:latin typeface="Nunito"/>
              <a:ea typeface="Nunito"/>
              <a:cs typeface="Nunito"/>
              <a:sym typeface="Nunito"/>
            </a:endParaRPr>
          </a:p>
        </p:txBody>
      </p:sp>
      <p:sp>
        <p:nvSpPr>
          <p:cNvPr id="306" name="Google Shape;306;p17"/>
          <p:cNvSpPr txBox="1"/>
          <p:nvPr/>
        </p:nvSpPr>
        <p:spPr>
          <a:xfrm>
            <a:off x="493050" y="268950"/>
            <a:ext cx="6264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u="sng">
                <a:latin typeface="Nunito"/>
                <a:ea typeface="Nunito"/>
                <a:cs typeface="Nunito"/>
                <a:sym typeface="Nunito"/>
              </a:rPr>
              <a:t>RACI Matrix</a:t>
            </a:r>
            <a:endParaRPr b="1" sz="2500" u="sng">
              <a:latin typeface="Nunito"/>
              <a:ea typeface="Nunito"/>
              <a:cs typeface="Nunito"/>
              <a:sym typeface="Nunito"/>
            </a:endParaRPr>
          </a:p>
        </p:txBody>
      </p:sp>
      <p:sp>
        <p:nvSpPr>
          <p:cNvPr id="307" name="Google Shape;307;p17"/>
          <p:cNvSpPr txBox="1"/>
          <p:nvPr/>
        </p:nvSpPr>
        <p:spPr>
          <a:xfrm>
            <a:off x="392200" y="4818525"/>
            <a:ext cx="6499500" cy="5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FF0000"/>
                </a:solidFill>
              </a:rPr>
              <a:t>NOTE</a:t>
            </a:r>
            <a:r>
              <a:rPr lang="en" sz="1100"/>
              <a:t> - </a:t>
            </a:r>
            <a:r>
              <a:rPr i="1" lang="en" sz="1050">
                <a:highlight>
                  <a:srgbClr val="FFFFFF"/>
                </a:highlight>
                <a:latin typeface="Verdana"/>
                <a:ea typeface="Verdana"/>
                <a:cs typeface="Verdana"/>
                <a:sym typeface="Verdana"/>
              </a:rPr>
              <a:t>Organizations usually tweak this chart to fit their own context.</a:t>
            </a:r>
            <a:endParaRPr i="1" sz="110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nvSpPr>
        <p:spPr>
          <a:xfrm>
            <a:off x="179300" y="235325"/>
            <a:ext cx="4213500" cy="51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b="1" lang="en" sz="1300">
                <a:solidFill>
                  <a:srgbClr val="444545"/>
                </a:solidFill>
              </a:rPr>
            </a:br>
            <a:r>
              <a:rPr b="1" lang="en" sz="1300">
                <a:solidFill>
                  <a:srgbClr val="444545"/>
                </a:solidFill>
              </a:rPr>
              <a:t>  </a:t>
            </a:r>
            <a:r>
              <a:rPr b="1" lang="en" sz="1300">
                <a:solidFill>
                  <a:srgbClr val="434343"/>
                </a:solidFill>
              </a:rPr>
              <a:t>Time KPIs</a:t>
            </a:r>
            <a:endParaRPr b="1" sz="1300">
              <a:solidFill>
                <a:srgbClr val="434343"/>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Cycle time </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Lead time </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Resource capacity</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Schedule performance index </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On-time completion percentage</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Time spent </a:t>
            </a:r>
            <a:endParaRPr sz="1500">
              <a:solidFill>
                <a:srgbClr val="444545"/>
              </a:solidFill>
            </a:endParaRPr>
          </a:p>
          <a:p>
            <a:pPr indent="-323850" lvl="0" marL="457200" rtl="0" algn="l">
              <a:lnSpc>
                <a:spcPct val="115000"/>
              </a:lnSpc>
              <a:spcBef>
                <a:spcPts val="0"/>
              </a:spcBef>
              <a:spcAft>
                <a:spcPts val="0"/>
              </a:spcAft>
              <a:buClr>
                <a:srgbClr val="444545"/>
              </a:buClr>
              <a:buSzPts val="1500"/>
              <a:buAutoNum type="arabicPeriod"/>
            </a:pPr>
            <a:r>
              <a:rPr lang="en" sz="1500">
                <a:solidFill>
                  <a:srgbClr val="444545"/>
                </a:solidFill>
              </a:rPr>
              <a:t>Scheduled hours vs. time spent</a:t>
            </a:r>
            <a:endParaRPr sz="1500">
              <a:solidFill>
                <a:srgbClr val="444545"/>
              </a:solidFill>
            </a:endParaRPr>
          </a:p>
          <a:p>
            <a:pPr indent="0" lvl="0" marL="0" rtl="0" algn="l">
              <a:lnSpc>
                <a:spcPct val="115000"/>
              </a:lnSpc>
              <a:spcBef>
                <a:spcPts val="1100"/>
              </a:spcBef>
              <a:spcAft>
                <a:spcPts val="0"/>
              </a:spcAft>
              <a:buNone/>
            </a:pPr>
            <a:r>
              <a:rPr b="1" lang="en" sz="1300">
                <a:solidFill>
                  <a:srgbClr val="444545"/>
                </a:solidFill>
              </a:rPr>
              <a:t>    </a:t>
            </a:r>
            <a:r>
              <a:rPr b="1" lang="en" sz="1300">
                <a:solidFill>
                  <a:srgbClr val="434343"/>
                </a:solidFill>
              </a:rPr>
              <a:t>  </a:t>
            </a:r>
            <a:r>
              <a:rPr b="1" lang="en" sz="1300">
                <a:solidFill>
                  <a:srgbClr val="434343"/>
                </a:solidFill>
              </a:rPr>
              <a:t>Budget KPIs</a:t>
            </a:r>
            <a:endParaRPr b="1" sz="1300">
              <a:solidFill>
                <a:srgbClr val="434343"/>
              </a:solidFill>
            </a:endParaRPr>
          </a:p>
          <a:p>
            <a:pPr indent="-323850" lvl="0" marL="787400" rtl="0" algn="l">
              <a:lnSpc>
                <a:spcPct val="115000"/>
              </a:lnSpc>
              <a:spcBef>
                <a:spcPts val="0"/>
              </a:spcBef>
              <a:spcAft>
                <a:spcPts val="0"/>
              </a:spcAft>
              <a:buClr>
                <a:srgbClr val="444545"/>
              </a:buClr>
              <a:buSzPts val="1500"/>
              <a:buAutoNum type="arabicPeriod" startAt="8"/>
            </a:pPr>
            <a:r>
              <a:rPr lang="en" sz="1500">
                <a:solidFill>
                  <a:srgbClr val="444545"/>
                </a:solidFill>
              </a:rPr>
              <a:t>Actual cost (AC)</a:t>
            </a:r>
            <a:endParaRPr sz="1500">
              <a:solidFill>
                <a:srgbClr val="444545"/>
              </a:solidFill>
            </a:endParaRPr>
          </a:p>
          <a:p>
            <a:pPr indent="-323850" lvl="0" marL="787400" rtl="0" algn="l">
              <a:lnSpc>
                <a:spcPct val="115000"/>
              </a:lnSpc>
              <a:spcBef>
                <a:spcPts val="0"/>
              </a:spcBef>
              <a:spcAft>
                <a:spcPts val="0"/>
              </a:spcAft>
              <a:buClr>
                <a:srgbClr val="444545"/>
              </a:buClr>
              <a:buSzPts val="1500"/>
              <a:buAutoNum type="arabicPeriod" startAt="8"/>
            </a:pPr>
            <a:r>
              <a:rPr lang="en" sz="1500">
                <a:solidFill>
                  <a:srgbClr val="444545"/>
                </a:solidFill>
              </a:rPr>
              <a:t>Earned value (EV)</a:t>
            </a:r>
            <a:endParaRPr sz="1500">
              <a:solidFill>
                <a:srgbClr val="444545"/>
              </a:solidFill>
            </a:endParaRPr>
          </a:p>
          <a:p>
            <a:pPr indent="-323850" lvl="0" marL="787400" rtl="0" algn="l">
              <a:lnSpc>
                <a:spcPct val="115000"/>
              </a:lnSpc>
              <a:spcBef>
                <a:spcPts val="0"/>
              </a:spcBef>
              <a:spcAft>
                <a:spcPts val="0"/>
              </a:spcAft>
              <a:buClr>
                <a:srgbClr val="444545"/>
              </a:buClr>
              <a:buSzPts val="1500"/>
              <a:buAutoNum type="arabicPeriod" startAt="8"/>
            </a:pPr>
            <a:r>
              <a:rPr lang="en" sz="1500">
                <a:solidFill>
                  <a:srgbClr val="444545"/>
                </a:solidFill>
              </a:rPr>
              <a:t>Cost performance index (CPI): </a:t>
            </a:r>
            <a:br>
              <a:rPr lang="en" sz="1500">
                <a:solidFill>
                  <a:srgbClr val="444545"/>
                </a:solidFill>
              </a:rPr>
            </a:br>
            <a:r>
              <a:rPr b="1" i="1" lang="en" sz="1500">
                <a:solidFill>
                  <a:srgbClr val="E06666"/>
                </a:solidFill>
              </a:rPr>
              <a:t>Formula: CPI = EV/AC; CPI = 1</a:t>
            </a:r>
            <a:endParaRPr b="1" i="1" sz="1500">
              <a:solidFill>
                <a:srgbClr val="E06666"/>
              </a:solidFill>
            </a:endParaRPr>
          </a:p>
          <a:p>
            <a:pPr indent="-323850" lvl="0" marL="787400" rtl="0" algn="l">
              <a:lnSpc>
                <a:spcPct val="115000"/>
              </a:lnSpc>
              <a:spcBef>
                <a:spcPts val="0"/>
              </a:spcBef>
              <a:spcAft>
                <a:spcPts val="0"/>
              </a:spcAft>
              <a:buClr>
                <a:srgbClr val="444545"/>
              </a:buClr>
              <a:buSzPts val="1500"/>
              <a:buAutoNum type="arabicPeriod" startAt="11"/>
            </a:pPr>
            <a:r>
              <a:rPr lang="en" sz="1500">
                <a:solidFill>
                  <a:srgbClr val="444545"/>
                </a:solidFill>
              </a:rPr>
              <a:t>Cost variance</a:t>
            </a:r>
            <a:endParaRPr sz="1500">
              <a:solidFill>
                <a:srgbClr val="444545"/>
              </a:solidFill>
            </a:endParaRPr>
          </a:p>
          <a:p>
            <a:pPr indent="-323850" lvl="0" marL="787400" rtl="0" algn="l">
              <a:lnSpc>
                <a:spcPct val="115000"/>
              </a:lnSpc>
              <a:spcBef>
                <a:spcPts val="0"/>
              </a:spcBef>
              <a:spcAft>
                <a:spcPts val="0"/>
              </a:spcAft>
              <a:buClr>
                <a:srgbClr val="444545"/>
              </a:buClr>
              <a:buSzPts val="1500"/>
              <a:buAutoNum type="arabicPeriod" startAt="11"/>
            </a:pPr>
            <a:r>
              <a:rPr lang="en" sz="1500">
                <a:solidFill>
                  <a:srgbClr val="444545"/>
                </a:solidFill>
              </a:rPr>
              <a:t>Planned cost</a:t>
            </a:r>
            <a:endParaRPr sz="1500">
              <a:solidFill>
                <a:srgbClr val="444545"/>
              </a:solidFill>
            </a:endParaRPr>
          </a:p>
          <a:p>
            <a:pPr indent="-323850" lvl="0" marL="787400" rtl="0" algn="l">
              <a:lnSpc>
                <a:spcPct val="115000"/>
              </a:lnSpc>
              <a:spcBef>
                <a:spcPts val="0"/>
              </a:spcBef>
              <a:spcAft>
                <a:spcPts val="0"/>
              </a:spcAft>
              <a:buClr>
                <a:srgbClr val="444545"/>
              </a:buClr>
              <a:buSzPts val="1500"/>
              <a:buAutoNum type="arabicPeriod" startAt="11"/>
            </a:pPr>
            <a:r>
              <a:rPr lang="en" sz="1500">
                <a:solidFill>
                  <a:srgbClr val="444545"/>
                </a:solidFill>
              </a:rPr>
              <a:t>Planned value</a:t>
            </a:r>
            <a:endParaRPr sz="1500">
              <a:solidFill>
                <a:srgbClr val="444545"/>
              </a:solidFill>
            </a:endParaRPr>
          </a:p>
          <a:p>
            <a:pPr indent="0" lvl="0" marL="457200" rtl="0" algn="l">
              <a:lnSpc>
                <a:spcPct val="115000"/>
              </a:lnSpc>
              <a:spcBef>
                <a:spcPts val="1100"/>
              </a:spcBef>
              <a:spcAft>
                <a:spcPts val="0"/>
              </a:spcAft>
              <a:buNone/>
            </a:pPr>
            <a:r>
              <a:t/>
            </a:r>
            <a:endParaRPr sz="1500">
              <a:solidFill>
                <a:srgbClr val="444545"/>
              </a:solidFill>
            </a:endParaRPr>
          </a:p>
        </p:txBody>
      </p:sp>
      <p:sp>
        <p:nvSpPr>
          <p:cNvPr id="313" name="Google Shape;313;p18"/>
          <p:cNvSpPr txBox="1"/>
          <p:nvPr/>
        </p:nvSpPr>
        <p:spPr>
          <a:xfrm>
            <a:off x="4191000" y="403400"/>
            <a:ext cx="4560900" cy="167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434343"/>
                </a:solidFill>
              </a:rPr>
              <a:t>Effectiveness KPIs</a:t>
            </a:r>
            <a:endParaRPr b="1" sz="1300">
              <a:solidFill>
                <a:srgbClr val="434343"/>
              </a:solidFill>
            </a:endParaRPr>
          </a:p>
          <a:p>
            <a:pPr indent="-323850" lvl="0" marL="787400" rtl="0" algn="l">
              <a:lnSpc>
                <a:spcPct val="115000"/>
              </a:lnSpc>
              <a:spcBef>
                <a:spcPts val="0"/>
              </a:spcBef>
              <a:spcAft>
                <a:spcPts val="0"/>
              </a:spcAft>
              <a:buClr>
                <a:srgbClr val="444545"/>
              </a:buClr>
              <a:buSzPts val="1500"/>
              <a:buAutoNum type="arabicPeriod" startAt="14"/>
            </a:pPr>
            <a:r>
              <a:rPr lang="en" sz="1500">
                <a:solidFill>
                  <a:srgbClr val="444545"/>
                </a:solidFill>
              </a:rPr>
              <a:t>Number of project milestones completed and signed on time</a:t>
            </a:r>
            <a:endParaRPr sz="1500">
              <a:solidFill>
                <a:srgbClr val="444545"/>
              </a:solidFill>
            </a:endParaRPr>
          </a:p>
          <a:p>
            <a:pPr indent="-323850" lvl="0" marL="787400" rtl="0" algn="l">
              <a:lnSpc>
                <a:spcPct val="115000"/>
              </a:lnSpc>
              <a:spcBef>
                <a:spcPts val="0"/>
              </a:spcBef>
              <a:spcAft>
                <a:spcPts val="0"/>
              </a:spcAft>
              <a:buClr>
                <a:srgbClr val="444545"/>
              </a:buClr>
              <a:buSzPts val="1500"/>
              <a:buAutoNum type="arabicPeriod" startAt="14"/>
            </a:pPr>
            <a:r>
              <a:rPr lang="en" sz="1500">
                <a:solidFill>
                  <a:srgbClr val="444545"/>
                </a:solidFill>
              </a:rPr>
              <a:t>Number of change requests</a:t>
            </a:r>
            <a:endParaRPr sz="1500">
              <a:solidFill>
                <a:srgbClr val="444545"/>
              </a:solidFill>
            </a:endParaRPr>
          </a:p>
          <a:p>
            <a:pPr indent="0" lvl="0" marL="0" rtl="0" algn="l">
              <a:lnSpc>
                <a:spcPct val="115000"/>
              </a:lnSpc>
              <a:spcBef>
                <a:spcPts val="0"/>
              </a:spcBef>
              <a:spcAft>
                <a:spcPts val="0"/>
              </a:spcAft>
              <a:buNone/>
            </a:pPr>
            <a:r>
              <a:rPr b="1" lang="en" sz="1300">
                <a:solidFill>
                  <a:srgbClr val="434343"/>
                </a:solidFill>
              </a:rPr>
              <a:t>Quality KPIs</a:t>
            </a:r>
            <a:endParaRPr b="1" sz="1300">
              <a:solidFill>
                <a:srgbClr val="434343"/>
              </a:solidFill>
            </a:endParaRPr>
          </a:p>
          <a:p>
            <a:pPr indent="-323850" lvl="0" marL="787400" rtl="0" algn="l">
              <a:lnSpc>
                <a:spcPct val="115000"/>
              </a:lnSpc>
              <a:spcBef>
                <a:spcPts val="0"/>
              </a:spcBef>
              <a:spcAft>
                <a:spcPts val="0"/>
              </a:spcAft>
              <a:buClr>
                <a:srgbClr val="444545"/>
              </a:buClr>
              <a:buSzPts val="1500"/>
              <a:buAutoNum type="arabicPeriod" startAt="16"/>
            </a:pPr>
            <a:r>
              <a:rPr lang="en" sz="1500">
                <a:solidFill>
                  <a:srgbClr val="444545"/>
                </a:solidFill>
              </a:rPr>
              <a:t>Number of errors</a:t>
            </a:r>
            <a:endParaRPr/>
          </a:p>
        </p:txBody>
      </p:sp>
      <p:sp>
        <p:nvSpPr>
          <p:cNvPr id="314" name="Google Shape;314;p18"/>
          <p:cNvSpPr txBox="1"/>
          <p:nvPr/>
        </p:nvSpPr>
        <p:spPr>
          <a:xfrm>
            <a:off x="4538375" y="2252375"/>
            <a:ext cx="4090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3D85C6"/>
                </a:solidFill>
                <a:latin typeface="Nunito"/>
                <a:ea typeface="Nunito"/>
                <a:cs typeface="Nunito"/>
                <a:sym typeface="Nunito"/>
              </a:rPr>
              <a:t>      These are the list of KPI’s we can use to achieve the Agile objective. It is not necessary to use all of them and can be </a:t>
            </a:r>
            <a:r>
              <a:rPr b="1" i="1" lang="en" sz="1600">
                <a:solidFill>
                  <a:srgbClr val="3D85C6"/>
                </a:solidFill>
                <a:latin typeface="Nunito"/>
                <a:ea typeface="Nunito"/>
                <a:cs typeface="Nunito"/>
                <a:sym typeface="Nunito"/>
              </a:rPr>
              <a:t>chosen</a:t>
            </a:r>
            <a:r>
              <a:rPr b="1" i="1" lang="en" sz="1600">
                <a:solidFill>
                  <a:srgbClr val="3D85C6"/>
                </a:solidFill>
                <a:latin typeface="Nunito"/>
                <a:ea typeface="Nunito"/>
                <a:cs typeface="Nunito"/>
                <a:sym typeface="Nunito"/>
              </a:rPr>
              <a:t> according to the stage and requirement.</a:t>
            </a:r>
            <a:br>
              <a:rPr b="1" i="1" lang="en" sz="1600">
                <a:solidFill>
                  <a:srgbClr val="3D85C6"/>
                </a:solidFill>
                <a:latin typeface="Nunito"/>
                <a:ea typeface="Nunito"/>
                <a:cs typeface="Nunito"/>
                <a:sym typeface="Nunito"/>
              </a:rPr>
            </a:br>
            <a:br>
              <a:rPr b="1" i="1" lang="en" sz="1600">
                <a:solidFill>
                  <a:srgbClr val="3D85C6"/>
                </a:solidFill>
                <a:latin typeface="Nunito"/>
                <a:ea typeface="Nunito"/>
                <a:cs typeface="Nunito"/>
                <a:sym typeface="Nunito"/>
              </a:rPr>
            </a:br>
            <a:r>
              <a:rPr b="1" i="1" lang="en" sz="1600">
                <a:solidFill>
                  <a:srgbClr val="3D85C6"/>
                </a:solidFill>
                <a:latin typeface="Nunito"/>
                <a:ea typeface="Nunito"/>
                <a:cs typeface="Nunito"/>
                <a:sym typeface="Nunito"/>
              </a:rPr>
              <a:t>   There are plethora and broader KPI’s that can be of use to </a:t>
            </a:r>
            <a:r>
              <a:rPr b="1" i="1" lang="en" sz="1600">
                <a:solidFill>
                  <a:srgbClr val="3D85C6"/>
                </a:solidFill>
                <a:latin typeface="Nunito"/>
                <a:ea typeface="Nunito"/>
                <a:cs typeface="Nunito"/>
                <a:sym typeface="Nunito"/>
              </a:rPr>
              <a:t>measure</a:t>
            </a:r>
            <a:r>
              <a:rPr b="1" i="1" lang="en" sz="1600">
                <a:solidFill>
                  <a:srgbClr val="3D85C6"/>
                </a:solidFill>
                <a:latin typeface="Nunito"/>
                <a:ea typeface="Nunito"/>
                <a:cs typeface="Nunito"/>
                <a:sym typeface="Nunito"/>
              </a:rPr>
              <a:t> the performance </a:t>
            </a:r>
            <a:r>
              <a:rPr b="1" i="1" lang="en" sz="1600">
                <a:solidFill>
                  <a:srgbClr val="3D85C6"/>
                </a:solidFill>
                <a:latin typeface="Nunito"/>
                <a:ea typeface="Nunito"/>
                <a:cs typeface="Nunito"/>
                <a:sym typeface="Nunito"/>
              </a:rPr>
              <a:t>assessment first</a:t>
            </a:r>
            <a:r>
              <a:rPr b="1" i="1" lang="en" sz="1600">
                <a:solidFill>
                  <a:srgbClr val="3D85C6"/>
                </a:solidFill>
                <a:latin typeface="Nunito"/>
                <a:ea typeface="Nunito"/>
                <a:cs typeface="Nunito"/>
                <a:sym typeface="Nunito"/>
              </a:rPr>
              <a:t> on the next slide…...</a:t>
            </a:r>
            <a:endParaRPr b="1" i="1" sz="1600">
              <a:solidFill>
                <a:srgbClr val="3D85C6"/>
              </a:solidFill>
              <a:latin typeface="Nunito"/>
              <a:ea typeface="Nunito"/>
              <a:cs typeface="Nunito"/>
              <a:sym typeface="Nunito"/>
            </a:endParaRPr>
          </a:p>
        </p:txBody>
      </p:sp>
      <p:sp>
        <p:nvSpPr>
          <p:cNvPr id="315" name="Google Shape;315;p18"/>
          <p:cNvSpPr txBox="1"/>
          <p:nvPr/>
        </p:nvSpPr>
        <p:spPr>
          <a:xfrm>
            <a:off x="347375" y="44825"/>
            <a:ext cx="428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latin typeface="Nunito"/>
                <a:ea typeface="Nunito"/>
                <a:cs typeface="Nunito"/>
                <a:sym typeface="Nunito"/>
              </a:rPr>
              <a:t>List of KPI’s</a:t>
            </a:r>
            <a:endParaRPr b="1" sz="2300" u="sng">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p:nvPr/>
        </p:nvSpPr>
        <p:spPr>
          <a:xfrm>
            <a:off x="324900" y="515475"/>
            <a:ext cx="8494200" cy="145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369800" y="2162625"/>
            <a:ext cx="8494200" cy="1333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448100" y="3686475"/>
            <a:ext cx="8382300" cy="1254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txBox="1"/>
          <p:nvPr/>
        </p:nvSpPr>
        <p:spPr>
          <a:xfrm>
            <a:off x="1053350" y="638725"/>
            <a:ext cx="52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24" name="Google Shape;324;p19"/>
          <p:cNvSpPr txBox="1"/>
          <p:nvPr/>
        </p:nvSpPr>
        <p:spPr>
          <a:xfrm>
            <a:off x="2196350" y="638725"/>
            <a:ext cx="488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Nunito"/>
                <a:ea typeface="Nunito"/>
                <a:cs typeface="Nunito"/>
                <a:sym typeface="Nunito"/>
              </a:rPr>
              <a:t>Work In Progress</a:t>
            </a:r>
            <a:endParaRPr b="1" sz="2200">
              <a:latin typeface="Nunito"/>
              <a:ea typeface="Nunito"/>
              <a:cs typeface="Nunito"/>
              <a:sym typeface="Nunito"/>
            </a:endParaRPr>
          </a:p>
        </p:txBody>
      </p:sp>
      <p:sp>
        <p:nvSpPr>
          <p:cNvPr id="325" name="Google Shape;325;p19"/>
          <p:cNvSpPr/>
          <p:nvPr/>
        </p:nvSpPr>
        <p:spPr>
          <a:xfrm>
            <a:off x="750800" y="1176625"/>
            <a:ext cx="2297100" cy="627600"/>
          </a:xfrm>
          <a:prstGeom prst="wave">
            <a:avLst>
              <a:gd fmla="val 12500"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Velocity</a:t>
            </a:r>
            <a:endParaRPr b="1"/>
          </a:p>
        </p:txBody>
      </p:sp>
      <p:sp>
        <p:nvSpPr>
          <p:cNvPr id="326" name="Google Shape;326;p19"/>
          <p:cNvSpPr/>
          <p:nvPr/>
        </p:nvSpPr>
        <p:spPr>
          <a:xfrm>
            <a:off x="3407713" y="1176625"/>
            <a:ext cx="2297100" cy="627600"/>
          </a:xfrm>
          <a:prstGeom prst="wave">
            <a:avLst>
              <a:gd fmla="val 12500" name="adj1"/>
              <a:gd fmla="val -29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Sprint Burndown</a:t>
            </a:r>
            <a:endParaRPr b="1"/>
          </a:p>
        </p:txBody>
      </p:sp>
      <p:sp>
        <p:nvSpPr>
          <p:cNvPr id="327" name="Google Shape;327;p19"/>
          <p:cNvSpPr/>
          <p:nvPr/>
        </p:nvSpPr>
        <p:spPr>
          <a:xfrm>
            <a:off x="6064625" y="1176625"/>
            <a:ext cx="2297100" cy="627600"/>
          </a:xfrm>
          <a:prstGeom prst="wave">
            <a:avLst>
              <a:gd fmla="val 12500" name="adj1"/>
              <a:gd fmla="val 1124"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Release Burndown</a:t>
            </a:r>
            <a:endParaRPr b="1"/>
          </a:p>
        </p:txBody>
      </p:sp>
      <p:sp>
        <p:nvSpPr>
          <p:cNvPr id="328" name="Google Shape;328;p19"/>
          <p:cNvSpPr/>
          <p:nvPr/>
        </p:nvSpPr>
        <p:spPr>
          <a:xfrm>
            <a:off x="815875" y="2846300"/>
            <a:ext cx="2229900" cy="515400"/>
          </a:xfrm>
          <a:prstGeom prst="wave">
            <a:avLst>
              <a:gd fmla="val 12500"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Cycle Time</a:t>
            </a:r>
            <a:endParaRPr b="1"/>
          </a:p>
        </p:txBody>
      </p:sp>
      <p:sp>
        <p:nvSpPr>
          <p:cNvPr id="329" name="Google Shape;329;p19"/>
          <p:cNvSpPr/>
          <p:nvPr/>
        </p:nvSpPr>
        <p:spPr>
          <a:xfrm>
            <a:off x="3457050" y="2877738"/>
            <a:ext cx="2229900" cy="515400"/>
          </a:xfrm>
          <a:prstGeom prst="wave">
            <a:avLst>
              <a:gd fmla="val 12500"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Cumulative Flow	</a:t>
            </a:r>
            <a:endParaRPr b="1"/>
          </a:p>
        </p:txBody>
      </p:sp>
      <p:sp>
        <p:nvSpPr>
          <p:cNvPr id="330" name="Google Shape;330;p19"/>
          <p:cNvSpPr/>
          <p:nvPr/>
        </p:nvSpPr>
        <p:spPr>
          <a:xfrm>
            <a:off x="6209275" y="2846300"/>
            <a:ext cx="2229900" cy="515400"/>
          </a:xfrm>
          <a:prstGeom prst="wave">
            <a:avLst>
              <a:gd fmla="val 12500" name="adj1"/>
              <a:gd fmla="val 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Flow Efficiency</a:t>
            </a:r>
            <a:endParaRPr b="1"/>
          </a:p>
        </p:txBody>
      </p:sp>
      <p:sp>
        <p:nvSpPr>
          <p:cNvPr id="331" name="Google Shape;331;p19"/>
          <p:cNvSpPr/>
          <p:nvPr/>
        </p:nvSpPr>
        <p:spPr>
          <a:xfrm>
            <a:off x="815875" y="4235725"/>
            <a:ext cx="2229900" cy="515400"/>
          </a:xfrm>
          <a:prstGeom prst="wave">
            <a:avLst>
              <a:gd fmla="val 12500"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Code Coverage</a:t>
            </a:r>
            <a:endParaRPr b="1"/>
          </a:p>
        </p:txBody>
      </p:sp>
      <p:sp>
        <p:nvSpPr>
          <p:cNvPr id="332" name="Google Shape;332;p19"/>
          <p:cNvSpPr/>
          <p:nvPr/>
        </p:nvSpPr>
        <p:spPr>
          <a:xfrm>
            <a:off x="3457050" y="4092925"/>
            <a:ext cx="2459700" cy="676200"/>
          </a:xfrm>
          <a:prstGeom prst="wave">
            <a:avLst>
              <a:gd fmla="val 12500"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Automated VS Manual Test</a:t>
            </a:r>
            <a:endParaRPr b="1"/>
          </a:p>
        </p:txBody>
      </p:sp>
      <p:sp>
        <p:nvSpPr>
          <p:cNvPr id="333" name="Google Shape;333;p19"/>
          <p:cNvSpPr/>
          <p:nvPr/>
        </p:nvSpPr>
        <p:spPr>
          <a:xfrm>
            <a:off x="6098225" y="4235725"/>
            <a:ext cx="2229900" cy="515400"/>
          </a:xfrm>
          <a:prstGeom prst="wave">
            <a:avLst>
              <a:gd fmla="val 12500"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Code Churn</a:t>
            </a:r>
            <a:endParaRPr b="1"/>
          </a:p>
        </p:txBody>
      </p:sp>
      <p:sp>
        <p:nvSpPr>
          <p:cNvPr id="334" name="Google Shape;334;p19"/>
          <p:cNvSpPr txBox="1"/>
          <p:nvPr/>
        </p:nvSpPr>
        <p:spPr>
          <a:xfrm>
            <a:off x="2935950" y="2319625"/>
            <a:ext cx="3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Nunito"/>
                <a:ea typeface="Nunito"/>
                <a:cs typeface="Nunito"/>
                <a:sym typeface="Nunito"/>
              </a:rPr>
              <a:t>Process Health &amp; Bottlenecks</a:t>
            </a:r>
            <a:endParaRPr b="1" sz="2000">
              <a:latin typeface="Nunito"/>
              <a:ea typeface="Nunito"/>
              <a:cs typeface="Nunito"/>
              <a:sym typeface="Nunito"/>
            </a:endParaRPr>
          </a:p>
        </p:txBody>
      </p:sp>
      <p:sp>
        <p:nvSpPr>
          <p:cNvPr id="335" name="Google Shape;335;p19"/>
          <p:cNvSpPr txBox="1"/>
          <p:nvPr/>
        </p:nvSpPr>
        <p:spPr>
          <a:xfrm>
            <a:off x="3529850" y="3671975"/>
            <a:ext cx="2534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Nunito"/>
                <a:ea typeface="Nunito"/>
                <a:cs typeface="Nunito"/>
                <a:sym typeface="Nunito"/>
              </a:rPr>
              <a:t>Code Quality</a:t>
            </a:r>
            <a:endParaRPr b="1" sz="2200">
              <a:latin typeface="Nunito"/>
              <a:ea typeface="Nunito"/>
              <a:cs typeface="Nunito"/>
              <a:sym typeface="Nunito"/>
            </a:endParaRPr>
          </a:p>
        </p:txBody>
      </p:sp>
      <p:sp>
        <p:nvSpPr>
          <p:cNvPr id="336" name="Google Shape;336;p19"/>
          <p:cNvSpPr txBox="1"/>
          <p:nvPr/>
        </p:nvSpPr>
        <p:spPr>
          <a:xfrm>
            <a:off x="403400" y="91000"/>
            <a:ext cx="652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latin typeface="Nunito"/>
                <a:ea typeface="Nunito"/>
                <a:cs typeface="Nunito"/>
                <a:sym typeface="Nunito"/>
              </a:rPr>
              <a:t>The key </a:t>
            </a:r>
            <a:r>
              <a:rPr b="1" i="1" lang="en" sz="1500">
                <a:latin typeface="Nunito"/>
                <a:ea typeface="Nunito"/>
                <a:cs typeface="Nunito"/>
                <a:sym typeface="Nunito"/>
              </a:rPr>
              <a:t>metrics</a:t>
            </a:r>
            <a:r>
              <a:rPr b="1" i="1" lang="en" sz="1500">
                <a:latin typeface="Nunito"/>
                <a:ea typeface="Nunito"/>
                <a:cs typeface="Nunito"/>
                <a:sym typeface="Nunito"/>
              </a:rPr>
              <a:t> we must explore first are…..</a:t>
            </a:r>
            <a:endParaRPr b="1" i="1" sz="15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0"/>
          <p:cNvSpPr txBox="1"/>
          <p:nvPr/>
        </p:nvSpPr>
        <p:spPr>
          <a:xfrm>
            <a:off x="291350" y="414625"/>
            <a:ext cx="858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         We can measure the KPI’s and share the </a:t>
            </a:r>
            <a:r>
              <a:rPr b="1" lang="en">
                <a:latin typeface="Nunito"/>
                <a:ea typeface="Nunito"/>
                <a:cs typeface="Nunito"/>
                <a:sym typeface="Nunito"/>
              </a:rPr>
              <a:t>success</a:t>
            </a:r>
            <a:r>
              <a:rPr b="1" lang="en">
                <a:latin typeface="Nunito"/>
                <a:ea typeface="Nunito"/>
                <a:cs typeface="Nunito"/>
                <a:sym typeface="Nunito"/>
              </a:rPr>
              <a:t> via the reports using below plugins in Jira. Some of them are free to use while some are paid. </a:t>
            </a:r>
            <a:br>
              <a:rPr b="1" lang="en">
                <a:latin typeface="Nunito"/>
                <a:ea typeface="Nunito"/>
                <a:cs typeface="Nunito"/>
                <a:sym typeface="Nunito"/>
              </a:rPr>
            </a:br>
            <a:br>
              <a:rPr b="1" lang="en">
                <a:latin typeface="Nunito"/>
                <a:ea typeface="Nunito"/>
                <a:cs typeface="Nunito"/>
                <a:sym typeface="Nunito"/>
              </a:rPr>
            </a:br>
            <a:r>
              <a:rPr b="1" lang="en">
                <a:latin typeface="Nunito"/>
                <a:ea typeface="Nunito"/>
                <a:cs typeface="Nunito"/>
                <a:sym typeface="Nunito"/>
              </a:rPr>
              <a:t>A few are listed below - </a:t>
            </a:r>
            <a:endParaRPr b="1">
              <a:latin typeface="Nunito"/>
              <a:ea typeface="Nunito"/>
              <a:cs typeface="Nunito"/>
              <a:sym typeface="Nunito"/>
            </a:endParaRPr>
          </a:p>
        </p:txBody>
      </p:sp>
      <p:sp>
        <p:nvSpPr>
          <p:cNvPr id="342" name="Google Shape;342;p20"/>
          <p:cNvSpPr txBox="1"/>
          <p:nvPr/>
        </p:nvSpPr>
        <p:spPr>
          <a:xfrm>
            <a:off x="1120600" y="1580025"/>
            <a:ext cx="6891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666666"/>
              </a:buClr>
              <a:buSzPts val="1800"/>
              <a:buFont typeface="Nunito"/>
              <a:buAutoNum type="arabicPeriod"/>
            </a:pPr>
            <a:r>
              <a:rPr b="1" lang="en" sz="1800">
                <a:solidFill>
                  <a:srgbClr val="666666"/>
                </a:solidFill>
                <a:latin typeface="Nunito"/>
                <a:ea typeface="Nunito"/>
                <a:cs typeface="Nunito"/>
                <a:sym typeface="Nunito"/>
              </a:rPr>
              <a:t>Easy BI Charts (Dashboard/BI Tool)</a:t>
            </a:r>
            <a:endParaRPr b="1"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b="1" lang="en" sz="1800">
                <a:solidFill>
                  <a:srgbClr val="666666"/>
                </a:solidFill>
                <a:latin typeface="Nunito"/>
                <a:ea typeface="Nunito"/>
                <a:cs typeface="Nunito"/>
                <a:sym typeface="Nunito"/>
              </a:rPr>
              <a:t>Custom Charts for JIRA </a:t>
            </a:r>
            <a:r>
              <a:rPr b="1" lang="en" sz="1800">
                <a:solidFill>
                  <a:srgbClr val="666666"/>
                </a:solidFill>
                <a:latin typeface="Nunito"/>
                <a:ea typeface="Nunito"/>
                <a:cs typeface="Nunito"/>
                <a:sym typeface="Nunito"/>
              </a:rPr>
              <a:t>(Dashboard/BI Tool)</a:t>
            </a:r>
            <a:endParaRPr b="1"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b="1" lang="en" sz="1800">
                <a:solidFill>
                  <a:srgbClr val="666666"/>
                </a:solidFill>
                <a:latin typeface="Nunito"/>
                <a:ea typeface="Nunito"/>
                <a:cs typeface="Nunito"/>
                <a:sym typeface="Nunito"/>
              </a:rPr>
              <a:t>Charts &amp; Graphs for BitBucket (CI/CD Dashboard Tool)</a:t>
            </a:r>
            <a:endParaRPr b="1"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b="1" lang="en" sz="1800">
                <a:solidFill>
                  <a:srgbClr val="666666"/>
                </a:solidFill>
                <a:latin typeface="Nunito"/>
                <a:ea typeface="Nunito"/>
                <a:cs typeface="Nunito"/>
                <a:sym typeface="Nunito"/>
              </a:rPr>
              <a:t>Aha! Roadmaps for JIRA (Product Roadmap Tool)</a:t>
            </a:r>
            <a:endParaRPr b="1"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b="1" lang="en" sz="1800">
                <a:solidFill>
                  <a:srgbClr val="666666"/>
                </a:solidFill>
                <a:latin typeface="Nunito"/>
                <a:ea typeface="Nunito"/>
                <a:cs typeface="Nunito"/>
                <a:sym typeface="Nunito"/>
              </a:rPr>
              <a:t>Tempo Timesheets (Time Tracking Tool)</a:t>
            </a:r>
            <a:endParaRPr b="1" sz="1800">
              <a:solidFill>
                <a:srgbClr val="666666"/>
              </a:solidFill>
              <a:latin typeface="Nunito"/>
              <a:ea typeface="Nunito"/>
              <a:cs typeface="Nunito"/>
              <a:sym typeface="Nunito"/>
            </a:endParaRPr>
          </a:p>
        </p:txBody>
      </p:sp>
      <p:sp>
        <p:nvSpPr>
          <p:cNvPr id="343" name="Google Shape;343;p20"/>
          <p:cNvSpPr txBox="1"/>
          <p:nvPr/>
        </p:nvSpPr>
        <p:spPr>
          <a:xfrm>
            <a:off x="392200" y="3462625"/>
            <a:ext cx="81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       Apart from these tools there are other 3rd Party Tools that can be used to maximise the </a:t>
            </a:r>
            <a:r>
              <a:rPr b="1" lang="en">
                <a:latin typeface="Nunito"/>
                <a:ea typeface="Nunito"/>
                <a:cs typeface="Nunito"/>
                <a:sym typeface="Nunito"/>
              </a:rPr>
              <a:t>efficiency</a:t>
            </a:r>
            <a:r>
              <a:rPr b="1" lang="en">
                <a:latin typeface="Nunito"/>
                <a:ea typeface="Nunito"/>
                <a:cs typeface="Nunito"/>
                <a:sym typeface="Nunito"/>
              </a:rPr>
              <a:t> and the reporting apart from the one’s in Jira/Confluence.</a:t>
            </a:r>
            <a:endParaRPr b="1">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nvSpPr>
        <p:spPr>
          <a:xfrm>
            <a:off x="0" y="694775"/>
            <a:ext cx="30000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500">
                <a:solidFill>
                  <a:srgbClr val="444545"/>
                </a:solidFill>
              </a:rPr>
              <a:t>   </a:t>
            </a:r>
            <a:r>
              <a:rPr b="1" lang="en" sz="1500">
                <a:solidFill>
                  <a:srgbClr val="444545"/>
                </a:solidFill>
              </a:rPr>
              <a:t>Easy BI Charts</a:t>
            </a:r>
            <a:br>
              <a:rPr b="1" lang="en" sz="1500">
                <a:solidFill>
                  <a:srgbClr val="444545"/>
                </a:solidFill>
              </a:rPr>
            </a:br>
            <a:endParaRPr b="1"/>
          </a:p>
        </p:txBody>
      </p:sp>
      <p:pic>
        <p:nvPicPr>
          <p:cNvPr id="349" name="Google Shape;349;p21"/>
          <p:cNvPicPr preferRelativeResize="0"/>
          <p:nvPr/>
        </p:nvPicPr>
        <p:blipFill>
          <a:blip r:embed="rId3">
            <a:alphaModFix/>
          </a:blip>
          <a:stretch>
            <a:fillRect/>
          </a:stretch>
        </p:blipFill>
        <p:spPr>
          <a:xfrm>
            <a:off x="76250" y="1180775"/>
            <a:ext cx="4061000" cy="1631875"/>
          </a:xfrm>
          <a:prstGeom prst="rect">
            <a:avLst/>
          </a:prstGeom>
          <a:noFill/>
          <a:ln>
            <a:noFill/>
          </a:ln>
        </p:spPr>
      </p:pic>
      <p:pic>
        <p:nvPicPr>
          <p:cNvPr id="350" name="Google Shape;350;p21"/>
          <p:cNvPicPr preferRelativeResize="0"/>
          <p:nvPr/>
        </p:nvPicPr>
        <p:blipFill>
          <a:blip r:embed="rId4">
            <a:alphaModFix/>
          </a:blip>
          <a:stretch>
            <a:fillRect/>
          </a:stretch>
        </p:blipFill>
        <p:spPr>
          <a:xfrm>
            <a:off x="4527175" y="1156275"/>
            <a:ext cx="4464425" cy="1680876"/>
          </a:xfrm>
          <a:prstGeom prst="rect">
            <a:avLst/>
          </a:prstGeom>
          <a:noFill/>
          <a:ln>
            <a:noFill/>
          </a:ln>
        </p:spPr>
      </p:pic>
      <p:sp>
        <p:nvSpPr>
          <p:cNvPr id="351" name="Google Shape;351;p21"/>
          <p:cNvSpPr txBox="1"/>
          <p:nvPr/>
        </p:nvSpPr>
        <p:spPr>
          <a:xfrm>
            <a:off x="145675" y="3036800"/>
            <a:ext cx="37653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 sz="1500">
                <a:solidFill>
                  <a:srgbClr val="444545"/>
                </a:solidFill>
              </a:rPr>
              <a:t>Custom Charts for JIRA</a:t>
            </a:r>
            <a:endParaRPr b="1">
              <a:latin typeface="Nunito"/>
              <a:ea typeface="Nunito"/>
              <a:cs typeface="Nunito"/>
              <a:sym typeface="Nunito"/>
            </a:endParaRPr>
          </a:p>
        </p:txBody>
      </p:sp>
      <p:pic>
        <p:nvPicPr>
          <p:cNvPr id="352" name="Google Shape;352;p21"/>
          <p:cNvPicPr preferRelativeResize="0"/>
          <p:nvPr/>
        </p:nvPicPr>
        <p:blipFill>
          <a:blip r:embed="rId5">
            <a:alphaModFix/>
          </a:blip>
          <a:stretch>
            <a:fillRect/>
          </a:stretch>
        </p:blipFill>
        <p:spPr>
          <a:xfrm>
            <a:off x="145675" y="3399875"/>
            <a:ext cx="3991572" cy="1680876"/>
          </a:xfrm>
          <a:prstGeom prst="rect">
            <a:avLst/>
          </a:prstGeom>
          <a:noFill/>
          <a:ln>
            <a:noFill/>
          </a:ln>
        </p:spPr>
      </p:pic>
      <p:pic>
        <p:nvPicPr>
          <p:cNvPr id="353" name="Google Shape;353;p21"/>
          <p:cNvPicPr preferRelativeResize="0"/>
          <p:nvPr/>
        </p:nvPicPr>
        <p:blipFill>
          <a:blip r:embed="rId6">
            <a:alphaModFix/>
          </a:blip>
          <a:stretch>
            <a:fillRect/>
          </a:stretch>
        </p:blipFill>
        <p:spPr>
          <a:xfrm>
            <a:off x="4367061" y="3424375"/>
            <a:ext cx="4687314" cy="1631875"/>
          </a:xfrm>
          <a:prstGeom prst="rect">
            <a:avLst/>
          </a:prstGeom>
          <a:noFill/>
          <a:ln>
            <a:noFill/>
          </a:ln>
        </p:spPr>
      </p:pic>
      <p:sp>
        <p:nvSpPr>
          <p:cNvPr id="354" name="Google Shape;354;p21"/>
          <p:cNvSpPr txBox="1"/>
          <p:nvPr/>
        </p:nvSpPr>
        <p:spPr>
          <a:xfrm>
            <a:off x="291350" y="268950"/>
            <a:ext cx="62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latin typeface="Nunito"/>
                <a:ea typeface="Nunito"/>
                <a:cs typeface="Nunito"/>
                <a:sym typeface="Nunito"/>
              </a:rPr>
              <a:t>Look &amp; Feel of the Tools</a:t>
            </a:r>
            <a:endParaRPr b="1" i="1" u="sng">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